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9"/>
  </p:notesMasterIdLst>
  <p:sldIdLst>
    <p:sldId id="262" r:id="rId2"/>
    <p:sldId id="263" r:id="rId3"/>
    <p:sldId id="264" r:id="rId4"/>
    <p:sldId id="336" r:id="rId5"/>
    <p:sldId id="346" r:id="rId6"/>
    <p:sldId id="347" r:id="rId7"/>
    <p:sldId id="330" r:id="rId8"/>
    <p:sldId id="345" r:id="rId9"/>
    <p:sldId id="348" r:id="rId10"/>
    <p:sldId id="349" r:id="rId11"/>
    <p:sldId id="353" r:id="rId12"/>
    <p:sldId id="350" r:id="rId13"/>
    <p:sldId id="352" r:id="rId14"/>
    <p:sldId id="355" r:id="rId15"/>
    <p:sldId id="356" r:id="rId16"/>
    <p:sldId id="334" r:id="rId17"/>
    <p:sldId id="333" r:id="rId18"/>
  </p:sldIdLst>
  <p:sldSz cx="9144000" cy="6858000" type="screen4x3"/>
  <p:notesSz cx="6858000" cy="9144000"/>
  <p:embeddedFontLst>
    <p:embeddedFont>
      <p:font typeface="휴먼모음T" pitchFamily="18" charset="-127"/>
      <p:regular r:id="rId20"/>
    </p:embeddedFont>
    <p:embeddedFont>
      <p:font typeface="맑은 고딕" pitchFamily="50" charset="-127"/>
      <p:regular r:id="rId21"/>
      <p:bold r:id="rId22"/>
    </p:embeddedFont>
    <p:embeddedFont>
      <p:font typeface="Corbel" pitchFamily="34" charset="0"/>
      <p:regular r:id="rId23"/>
      <p:bold r:id="rId24"/>
      <p:italic r:id="rId25"/>
      <p:boldItalic r:id="rId26"/>
    </p:embeddedFont>
    <p:embeddedFont>
      <p:font typeface="a옛날목욕탕L" pitchFamily="18" charset="-127"/>
      <p:regular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8D3D9"/>
    <a:srgbClr val="EBE9EC"/>
    <a:srgbClr val="FFFFFF"/>
    <a:srgbClr val="C0D8ED"/>
    <a:srgbClr val="B4B2B0"/>
    <a:srgbClr val="9CC7CE"/>
    <a:srgbClr val="F1F3F9"/>
    <a:srgbClr val="64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9408" autoAdjust="0"/>
    <p:restoredTop sz="94843" autoAdjust="0"/>
  </p:normalViewPr>
  <p:slideViewPr>
    <p:cSldViewPr>
      <p:cViewPr>
        <p:scale>
          <a:sx n="75" d="100"/>
          <a:sy n="75" d="100"/>
        </p:scale>
        <p:origin x="-1476" y="-1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theme" Target="theme/theme1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fld id="{B09C9EC2-5C80-451A-AC99-976FB0F26441}" type="datetimeFigureOut">
              <a:rPr lang="ko-KR" altLang="en-US" smtClean="0"/>
              <a:pPr/>
              <a:t>2019-10-01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dirty="0"/>
              <a:t>마스터 텍스트 스타일을 편집합니다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fld id="{363CDCCF-A8C4-4904-BCC7-B9BBA43973D9}" type="slidenum">
              <a:rPr lang="ko-KR" altLang="en-US" smtClean="0"/>
              <a:pPr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021250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a옛날목욕탕L" panose="02020600000000000000" pitchFamily="18" charset="-127"/>
        <a:ea typeface="a옛날목욕탕L" panose="02020600000000000000" pitchFamily="18" charset="-127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a옛날목욕탕L" panose="02020600000000000000" pitchFamily="18" charset="-127"/>
        <a:ea typeface="a옛날목욕탕L" panose="02020600000000000000" pitchFamily="18" charset="-127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a옛날목욕탕L" panose="02020600000000000000" pitchFamily="18" charset="-127"/>
        <a:ea typeface="a옛날목욕탕L" panose="02020600000000000000" pitchFamily="18" charset="-127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a옛날목욕탕L" panose="02020600000000000000" pitchFamily="18" charset="-127"/>
        <a:ea typeface="a옛날목욕탕L" panose="02020600000000000000" pitchFamily="18" charset="-127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a옛날목욕탕L" panose="02020600000000000000" pitchFamily="18" charset="-127"/>
        <a:ea typeface="a옛날목욕탕L" panose="02020600000000000000" pitchFamily="18" charset="-127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 lang="ko-KR" altLang="en-US"/>
            </a:pPr>
            <a:fld id="{152A8D0F-43F9-4162-9C69-315F78AC9CC4}" type="slidenum">
              <a:rPr lang="en-US" altLang="en-US">
                <a:solidFill>
                  <a:prstClr val="black"/>
                </a:solidFill>
              </a:rPr>
              <a:pPr>
                <a:defRPr lang="ko-KR" altLang="en-US"/>
              </a:pPr>
              <a:t>1</a:t>
            </a:fld>
            <a:endParaRPr lang="en-US" altLang="en-US">
              <a:solidFill>
                <a:prstClr val="black"/>
              </a:solidFill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ko-KR" altLang="en-US" smtClean="0"/>
              <a:pPr lvl="0">
                <a:defRPr lang="ko-KR" altLang="en-US"/>
              </a:pPr>
              <a:t>10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013574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ko-KR" altLang="en-US" smtClean="0"/>
              <a:pPr lvl="0">
                <a:defRPr lang="ko-KR" altLang="en-US"/>
              </a:pPr>
              <a:t>11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8062601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12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779209310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ko-KR" altLang="en-US" smtClean="0"/>
              <a:pPr lvl="0">
                <a:defRPr lang="ko-KR" altLang="en-US"/>
              </a:pPr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015906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ko-KR" altLang="en-US" smtClean="0"/>
              <a:pPr lvl="0">
                <a:defRPr lang="ko-KR" altLang="en-US"/>
              </a:pPr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5483398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ko-KR" altLang="en-US" smtClean="0"/>
              <a:pPr lvl="0">
                <a:defRPr lang="ko-KR" altLang="en-US"/>
              </a:pPr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875371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 dirty="0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2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ko-KR" altLang="en-US" smtClean="0"/>
              <a:pPr lvl="0">
                <a:defRPr lang="ko-KR" altLang="en-US"/>
              </a:pPr>
              <a:t>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28045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ko-KR" altLang="en-US" smtClean="0"/>
              <a:pPr lvl="0">
                <a:defRPr lang="ko-KR" altLang="en-US"/>
              </a:pPr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6280451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3" name="슬라이드 노트 개체 틀 4"/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/>
          </a:p>
        </p:txBody>
      </p:sp>
      <p:sp>
        <p:nvSpPr>
          <p:cNvPr id="4" name="슬라이드 번호 개체 틀 6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en-US" altLang="en-US"/>
              <a:pPr lvl="0">
                <a:defRPr lang="ko-KR" altLang="en-US"/>
              </a:pPr>
              <a:t>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2747361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ko-KR" altLang="en-US" smtClean="0"/>
              <a:pPr lvl="0">
                <a:defRPr lang="ko-KR" altLang="en-US"/>
              </a:pPr>
              <a:t>8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469785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lvl="0">
              <a:defRPr lang="ko-KR" altLang="en-US"/>
            </a:pPr>
            <a:fld id="{152A8D0F-43F9-4162-9C69-315F78AC9CC4}" type="slidenum">
              <a:rPr lang="ko-KR" altLang="en-US" smtClean="0"/>
              <a:pPr lvl="0">
                <a:defRPr lang="ko-KR" altLang="en-US"/>
              </a:pPr>
              <a:t>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29458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79" y="182879"/>
            <a:ext cx="8778240" cy="6492240"/>
          </a:xfrm>
          <a:prstGeom prst="rect">
            <a:avLst/>
          </a:prstGeom>
          <a:solidFill>
            <a:schemeClr val="accent1"/>
          </a:solidFill>
          <a:ln w="12700"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32485" y="882376"/>
            <a:ext cx="7475220" cy="2926080"/>
          </a:xfrm>
        </p:spPr>
        <p:txBody>
          <a:bodyPr anchor="b">
            <a:normAutofit/>
          </a:bodyPr>
          <a:lstStyle>
            <a:lvl1pPr algn="ctr">
              <a:lnSpc>
                <a:spcPct val="85000"/>
              </a:lnSpc>
              <a:defRPr sz="6000" b="1" cap="all" baseline="0">
                <a:solidFill>
                  <a:srgbClr val="FFFFFF"/>
                </a:solidFill>
              </a:defRPr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82148" y="3869635"/>
            <a:ext cx="6575895" cy="1388165"/>
          </a:xfrm>
        </p:spPr>
        <p:txBody>
          <a:bodyPr>
            <a:normAutofit/>
          </a:bodyPr>
          <a:lstStyle>
            <a:lvl1pPr marL="0" indent="0" algn="ctr">
              <a:spcBef>
                <a:spcPts val="1000"/>
              </a:spcBef>
              <a:buNone/>
              <a:defRPr sz="1800">
                <a:solidFill>
                  <a:srgbClr val="FFFFFF"/>
                </a:solidFill>
              </a:defRPr>
            </a:lvl1pPr>
            <a:lvl2pPr marL="342900" indent="0" algn="ctr">
              <a:buNone/>
              <a:defRPr sz="1800"/>
            </a:lvl2pPr>
            <a:lvl3pPr marL="685800" indent="0" algn="ctr">
              <a:buNone/>
              <a:defRPr sz="1800"/>
            </a:lvl3pPr>
            <a:lvl4pPr marL="1028700" indent="0" algn="ctr">
              <a:buNone/>
              <a:defRPr sz="1500"/>
            </a:lvl4pPr>
            <a:lvl5pPr marL="1371600" indent="0" algn="ctr">
              <a:buNone/>
              <a:defRPr sz="1500"/>
            </a:lvl5pPr>
            <a:lvl6pPr marL="1714500" indent="0" algn="ctr">
              <a:buNone/>
              <a:defRPr sz="1500"/>
            </a:lvl6pPr>
            <a:lvl7pPr marL="2057400" indent="0" algn="ctr">
              <a:buNone/>
              <a:defRPr sz="1500"/>
            </a:lvl7pPr>
            <a:lvl8pPr marL="2400300" indent="0" algn="ctr">
              <a:buNone/>
              <a:defRPr sz="1500"/>
            </a:lvl8pPr>
            <a:lvl9pPr marL="2743200" indent="0" algn="ctr">
              <a:buNone/>
              <a:defRPr sz="15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fld id="{1BAD6368-FC96-42FA-B734-0A9AE35818EC}" type="datetime1">
              <a:rPr lang="ko-KR" altLang="en-US" smtClean="0"/>
              <a:pPr>
                <a:defRPr lang="ko-KR" altLang="en-US"/>
              </a:pPr>
              <a:t>2019-10-01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>
              <a:defRPr lang="ko-KR" altLang="en-US"/>
            </a:pPr>
            <a:fld id="{81DE179D-4423-486F-9ECD-240AFE7F58C5}" type="slidenum">
              <a:rPr lang="ko-KR" altLang="en-US" smtClean="0"/>
              <a:pPr>
                <a:defRPr lang="ko-KR" altLang="en-US"/>
              </a:pPr>
              <a:t>‹#›</a:t>
            </a:fld>
            <a:endParaRPr lang="ko-KR" altLang="en-US"/>
          </a:p>
        </p:txBody>
      </p:sp>
      <p:cxnSp>
        <p:nvCxnSpPr>
          <p:cNvPr id="8" name="Straight Connector 7"/>
          <p:cNvCxnSpPr/>
          <p:nvPr/>
        </p:nvCxnSpPr>
        <p:spPr>
          <a:xfrm>
            <a:off x="1483995" y="3733800"/>
            <a:ext cx="6172201" cy="0"/>
          </a:xfrm>
          <a:prstGeom prst="line">
            <a:avLst/>
          </a:prstGeom>
          <a:ln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708964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2019-10-01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19201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762000"/>
            <a:ext cx="1743075" cy="5410200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57250" y="762000"/>
            <a:ext cx="5572125" cy="5410200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2019-10-01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2794729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spcBef>
                <a:spcPts val="1000"/>
              </a:spcBef>
              <a:defRPr/>
            </a:lvl1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2019-10-01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727168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29818" y="1173575"/>
            <a:ext cx="7475220" cy="2926080"/>
          </a:xfrm>
        </p:spPr>
        <p:txBody>
          <a:bodyPr anchor="b">
            <a:noAutofit/>
          </a:bodyPr>
          <a:lstStyle>
            <a:lvl1pPr algn="ctr">
              <a:lnSpc>
                <a:spcPct val="85000"/>
              </a:lnSpc>
              <a:defRPr sz="6000" b="0" cap="all" baseline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82446" y="4154520"/>
            <a:ext cx="6576822" cy="1363806"/>
          </a:xfrm>
        </p:spPr>
        <p:txBody>
          <a:bodyPr anchor="t">
            <a:normAutofit/>
          </a:bodyPr>
          <a:lstStyle>
            <a:lvl1pPr marL="0" indent="0" algn="ctr">
              <a:buNone/>
              <a:defRPr sz="1800">
                <a:solidFill>
                  <a:schemeClr val="accent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05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2019-10-01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1485900" y="4020408"/>
            <a:ext cx="6172201" cy="0"/>
          </a:xfrm>
          <a:prstGeom prst="line">
            <a:avLst/>
          </a:pr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58452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57250" y="2057399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700709" y="2057400"/>
            <a:ext cx="3566160" cy="402336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2019-10-01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966039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0" y="2001511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57250" y="2721483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701880" y="1999032"/>
            <a:ext cx="3566160" cy="777240"/>
          </a:xfrm>
        </p:spPr>
        <p:txBody>
          <a:bodyPr anchor="ctr"/>
          <a:lstStyle>
            <a:lvl1pPr marL="0" indent="0">
              <a:spcBef>
                <a:spcPts val="0"/>
              </a:spcBef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701880" y="2719322"/>
            <a:ext cx="3566160" cy="3383280"/>
          </a:xfrm>
        </p:spPr>
        <p:txBody>
          <a:bodyPr/>
          <a:lstStyle>
            <a:lvl1pPr>
              <a:defRPr sz="1650"/>
            </a:lvl1pPr>
            <a:lvl2pPr>
              <a:defRPr sz="1500"/>
            </a:lvl2pPr>
            <a:lvl3pPr>
              <a:defRPr sz="135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2019-10-01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220035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2019-10-01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5991048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2019-10-01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0614482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129314" y="1097280"/>
            <a:ext cx="4149638" cy="4663440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92608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2019-10-01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800071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7250" y="1097280"/>
            <a:ext cx="2834640" cy="1737360"/>
          </a:xfrm>
        </p:spPr>
        <p:txBody>
          <a:bodyPr anchor="b">
            <a:noAutofit/>
          </a:bodyPr>
          <a:lstStyle>
            <a:lvl1pPr>
              <a:lnSpc>
                <a:spcPct val="90000"/>
              </a:lnSpc>
              <a:defRPr sz="3000" b="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019107" y="1069847"/>
            <a:ext cx="4257703" cy="4645153"/>
          </a:xfrm>
        </p:spPr>
        <p:txBody>
          <a:bodyPr lIns="274320" tIns="182880" anchor="t">
            <a:normAutofit/>
          </a:bodyPr>
          <a:lstStyle>
            <a:lvl1pPr marL="0" indent="0">
              <a:buNone/>
              <a:defRPr sz="21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7250" y="2834640"/>
            <a:ext cx="2834640" cy="288036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800"/>
              </a:spcBef>
              <a:buNone/>
              <a:defRPr sz="1275"/>
            </a:lvl1pPr>
            <a:lvl2pPr marL="342900" indent="0">
              <a:buNone/>
              <a:defRPr sz="900"/>
            </a:lvl2pPr>
            <a:lvl3pPr marL="685800" indent="0">
              <a:buNone/>
              <a:defRPr sz="750"/>
            </a:lvl3pPr>
            <a:lvl4pPr marL="1028700" indent="0">
              <a:buNone/>
              <a:defRPr sz="675"/>
            </a:lvl4pPr>
            <a:lvl5pPr marL="1371600" indent="0">
              <a:buNone/>
              <a:defRPr sz="675"/>
            </a:lvl5pPr>
            <a:lvl6pPr marL="1714500" indent="0">
              <a:buNone/>
              <a:defRPr sz="675"/>
            </a:lvl6pPr>
            <a:lvl7pPr marL="2057400" indent="0">
              <a:buNone/>
              <a:defRPr sz="675"/>
            </a:lvl7pPr>
            <a:lvl8pPr marL="2400300" indent="0">
              <a:buNone/>
              <a:defRPr sz="675"/>
            </a:lvl8pPr>
            <a:lvl9pPr marL="2743200" indent="0">
              <a:buNone/>
              <a:defRPr sz="675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2019-10-01</a:t>
            </a:fld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 lang="ko-KR" altLang="en-US"/>
            </a:pPr>
            <a:endParaRPr lang="ko-KR" altLang="en-US">
              <a:solidFill>
                <a:srgbClr val="4A66AC"/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>
                <a:defRPr lang="ko-KR" altLang="en-US"/>
              </a:pPr>
              <a:t>‹#›</a:t>
            </a:fld>
            <a:endParaRPr lang="ko-KR" altLang="en-US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0830620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82880" y="182880"/>
            <a:ext cx="8778240" cy="6492240"/>
          </a:xfrm>
          <a:prstGeom prst="rect">
            <a:avLst/>
          </a:prstGeom>
          <a:solidFill>
            <a:schemeClr val="bg1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57250" y="609600"/>
            <a:ext cx="7406640" cy="135636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dirty="0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7251" y="2057400"/>
            <a:ext cx="7404653" cy="40386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dirty="0"/>
              <a:t>마스터 텍스트 스타일 편집</a:t>
            </a:r>
          </a:p>
          <a:p>
            <a:pPr lvl="1"/>
            <a:r>
              <a:rPr lang="ko-KR" altLang="en-US" dirty="0"/>
              <a:t>둘째 수준</a:t>
            </a:r>
          </a:p>
          <a:p>
            <a:pPr lvl="2"/>
            <a:r>
              <a:rPr lang="ko-KR" altLang="en-US" dirty="0"/>
              <a:t>셋째 수준</a:t>
            </a:r>
          </a:p>
          <a:p>
            <a:pPr lvl="3"/>
            <a:r>
              <a:rPr lang="ko-KR" altLang="en-US" dirty="0"/>
              <a:t>넷째 수준</a:t>
            </a:r>
          </a:p>
          <a:p>
            <a:pPr lvl="4"/>
            <a:r>
              <a:rPr lang="ko-KR" altLang="en-US" dirty="0"/>
              <a:t>다섯째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7247" y="6223829"/>
            <a:ext cx="17468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fld id="{1BAD6368-FC96-42FA-B734-0A9AE35818EC}" type="datetime1">
              <a:rPr lang="ko-KR" altLang="en-US" smtClean="0">
                <a:solidFill>
                  <a:srgbClr val="4A66AC"/>
                </a:solidFill>
              </a:rPr>
              <a:pPr defTabSz="457200" latinLnBrk="0">
                <a:defRPr lang="ko-KR" altLang="en-US"/>
              </a:pPr>
              <a:t>2019-10-01</a:t>
            </a:fld>
            <a:endParaRPr lang="ko-KR" altLang="en-US" dirty="0">
              <a:solidFill>
                <a:srgbClr val="4A66AC"/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961861" y="6223829"/>
            <a:ext cx="353833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endParaRPr lang="ko-KR" altLang="en-US" dirty="0">
              <a:solidFill>
                <a:srgbClr val="4A66AC"/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7148" y="6223829"/>
            <a:ext cx="1279663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accent1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defRPr>
            </a:lvl1pPr>
          </a:lstStyle>
          <a:p>
            <a:pPr defTabSz="457200" latinLnBrk="0">
              <a:defRPr lang="ko-KR" altLang="en-US"/>
            </a:pPr>
            <a:fld id="{81DE179D-4423-486F-9ECD-240AFE7F58C5}" type="slidenum">
              <a:rPr lang="ko-KR" altLang="en-US" smtClean="0">
                <a:solidFill>
                  <a:srgbClr val="4A66AC"/>
                </a:solidFill>
              </a:rPr>
              <a:pPr defTabSz="457200" latinLnBrk="0">
                <a:defRPr lang="ko-KR" altLang="en-US"/>
              </a:pPr>
              <a:t>‹#›</a:t>
            </a:fld>
            <a:endParaRPr lang="ko-KR" altLang="en-US" dirty="0">
              <a:solidFill>
                <a:srgbClr val="4A66AC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4702657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85800" rtl="0" eaLnBrk="1" latinLnBrk="1" hangingPunct="1">
        <a:lnSpc>
          <a:spcPct val="90000"/>
        </a:lnSpc>
        <a:spcBef>
          <a:spcPct val="0"/>
        </a:spcBef>
        <a:buNone/>
        <a:defRPr sz="40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j-cs"/>
        </a:defRPr>
      </a:lvl1pPr>
    </p:titleStyle>
    <p:bodyStyle>
      <a:lvl1pPr marL="171450" indent="-137160" algn="l" defTabSz="685800" rtl="0" eaLnBrk="1" latinLnBrk="1" hangingPunct="1">
        <a:lnSpc>
          <a:spcPct val="90000"/>
        </a:lnSpc>
        <a:spcBef>
          <a:spcPts val="1000"/>
        </a:spcBef>
        <a:buClr>
          <a:schemeClr val="accent1"/>
        </a:buClr>
        <a:buSzPct val="80000"/>
        <a:buFont typeface="Corbel" pitchFamily="34" charset="0"/>
        <a:buChar char="•"/>
        <a:defRPr sz="20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1pPr>
      <a:lvl2pPr marL="34290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8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2pPr>
      <a:lvl3pPr marL="54864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6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3pPr>
      <a:lvl4pPr marL="75438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4pPr>
      <a:lvl5pPr marL="920120" indent="-13716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a옛날목욕탕L" panose="02020600000000000000" pitchFamily="18" charset="-127"/>
          <a:ea typeface="a옛날목욕탕L" panose="02020600000000000000" pitchFamily="18" charset="-127"/>
          <a:cs typeface="+mn-cs"/>
        </a:defRPr>
      </a:lvl5pPr>
      <a:lvl6pPr marL="11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6pPr>
      <a:lvl7pPr marL="13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7pPr>
      <a:lvl8pPr marL="15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8pPr>
      <a:lvl9pPr marL="1700000" indent="-171450" algn="l" defTabSz="685800" rtl="0" eaLnBrk="1" latinLnBrk="1" hangingPunct="1">
        <a:lnSpc>
          <a:spcPct val="90000"/>
        </a:lnSpc>
        <a:spcBef>
          <a:spcPts val="150"/>
        </a:spcBef>
        <a:spcAft>
          <a:spcPts val="300"/>
        </a:spcAft>
        <a:buClr>
          <a:schemeClr val="accent1"/>
        </a:buClr>
        <a:buSzPct val="80000"/>
        <a:buFont typeface="Corbel" pitchFamily="34" charset="0"/>
        <a:buChar char="•"/>
        <a:defRPr sz="1400" kern="1200">
          <a:solidFill>
            <a:schemeClr val="accent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1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355976" y="3789040"/>
            <a:ext cx="4123406" cy="2531462"/>
          </a:xfrm>
          <a:prstGeom prst="rect">
            <a:avLst/>
          </a:prstGeom>
          <a:noFill/>
        </p:spPr>
        <p:txBody>
          <a:bodyPr wrap="square">
            <a:spAutoFit/>
            <a:scene3d>
              <a:camera prst="orthographicFront"/>
              <a:lightRig rig="threePt" dir="t">
                <a:rot lat="0" lon="0" rev="1200000"/>
              </a:lightRig>
            </a:scene3d>
          </a:bodyPr>
          <a:lstStyle>
            <a:defPPr>
              <a:defRPr lang="ko-KR"/>
            </a:defPPr>
            <a:lvl1pPr algn="dist">
              <a:defRPr>
                <a:ln w="9525">
                  <a:solidFill>
                    <a:schemeClr val="bg1">
                      <a:alpha val="0"/>
                    </a:schemeClr>
                  </a:solidFill>
                </a:ln>
                <a:latin typeface="Yoon 윤고딕 520_TT"/>
                <a:ea typeface="Yoon 윤고딕 520_TT"/>
              </a:defRPr>
            </a:lvl1pPr>
          </a:lstStyle>
          <a:p>
            <a:pPr algn="ctr">
              <a:lnSpc>
                <a:spcPct val="150000"/>
              </a:lnSpc>
            </a:pPr>
            <a:r>
              <a:rPr lang="ko-KR" altLang="en-US" sz="24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캡스톤</a:t>
            </a:r>
            <a:r>
              <a:rPr lang="ko-KR" altLang="en-US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디자인 </a:t>
            </a:r>
            <a:r>
              <a:rPr lang="en-US" altLang="ko-KR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G</a:t>
            </a:r>
            <a:r>
              <a:rPr lang="ko-KR" altLang="en-US" sz="24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조</a:t>
            </a:r>
            <a:endParaRPr lang="en-US" altLang="ko-KR" sz="24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★</a:t>
            </a: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20154308 </a:t>
            </a: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이은진 </a:t>
            </a:r>
            <a:endParaRPr lang="en-US" altLang="ko-KR" sz="2000" b="1" spc="300" dirty="0" smtClean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 smtClean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20154307 </a:t>
            </a:r>
            <a:r>
              <a:rPr lang="ko-KR" altLang="en-US" sz="20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김보령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20154228 </a:t>
            </a:r>
            <a:r>
              <a:rPr lang="ko-KR" altLang="en-US" sz="2000" b="1" spc="3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정혜수</a:t>
            </a:r>
            <a:endParaRPr lang="en-US" altLang="ko-KR" sz="2000" b="1" spc="300" dirty="0">
              <a:ln w="6600">
                <a:solidFill>
                  <a:prstClr val="black"/>
                </a:solidFill>
                <a:prstDash val="solid"/>
              </a:ln>
              <a:solidFill>
                <a:srgbClr val="FFFFFF"/>
              </a:solidFill>
              <a:effectLst>
                <a:outerShdw dist="38100" dir="2700000" algn="tl" rotWithShape="0">
                  <a:prstClr val="black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20154227 </a:t>
            </a:r>
            <a:r>
              <a:rPr lang="ko-KR" altLang="en-US" sz="2000" b="1" spc="3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김다현</a:t>
            </a:r>
            <a:endParaRPr lang="en-US" altLang="ko-KR" sz="2000" b="1" spc="300" dirty="0">
              <a:ln w="9525">
                <a:solidFill>
                  <a:schemeClr val="tx2">
                    <a:alpha val="0"/>
                  </a:schemeClr>
                </a:solidFill>
              </a:ln>
              <a:solidFill>
                <a:srgbClr val="FFFFFF"/>
              </a:solidFill>
              <a:effectLst>
                <a:outerShdw dist="63500" dir="600000" sx="56000" sy="56000" algn="l" rotWithShape="0">
                  <a:prstClr val="black">
                    <a:alpha val="0"/>
                  </a:prstClr>
                </a:outerShdw>
              </a:effectLst>
              <a:latin typeface="a옛날목욕탕L" panose="02020600000000000000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59632" y="2636912"/>
            <a:ext cx="6552728" cy="936104"/>
          </a:xfrm>
          <a:prstGeom prst="rect">
            <a:avLst/>
          </a:prstGeom>
          <a:noFill/>
        </p:spPr>
        <p:txBody>
          <a:bodyPr wrap="square">
            <a:noAutofit/>
          </a:bodyPr>
          <a:lstStyle/>
          <a:p>
            <a:pPr algn="ctr" defTabSz="457200" latinLnBrk="0">
              <a:defRPr lang="ko-KR" altLang="en-US"/>
            </a:pPr>
            <a:r>
              <a:rPr lang="ko-KR" altLang="en-US" sz="5400" b="1" spc="600" dirty="0" err="1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유니스크</a:t>
            </a:r>
            <a:r>
              <a:rPr lang="en-US" altLang="ko-KR" sz="5400" b="1" spc="600" dirty="0">
                <a:ln w="6600">
                  <a:solidFill>
                    <a:prstClr val="black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prstClr val="black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-UNISK</a:t>
            </a:r>
          </a:p>
        </p:txBody>
      </p:sp>
    </p:spTree>
    <p:extLst>
      <p:ext uri="{BB962C8B-B14F-4D97-AF65-F5344CB8AC3E}">
        <p14:creationId xmlns:p14="http://schemas.microsoft.com/office/powerpoint/2010/main" val="34826219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H</a:t>
            </a:r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ardware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–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 레일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3-2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517600" y="3140968"/>
            <a:ext cx="539547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 err="1">
                <a:latin typeface="휴먼모음T" pitchFamily="18" charset="-127"/>
                <a:ea typeface="휴먼모음T" pitchFamily="18" charset="-127"/>
              </a:rPr>
              <a:t>int</a:t>
            </a:r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 </a:t>
            </a:r>
            <a:r>
              <a:rPr lang="en-US" altLang="ko-KR" sz="2000" dirty="0" err="1">
                <a:latin typeface="휴먼모음T" pitchFamily="18" charset="-127"/>
                <a:ea typeface="휴먼모음T" pitchFamily="18" charset="-127"/>
              </a:rPr>
              <a:t>stepPin</a:t>
            </a:r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=2;</a:t>
            </a:r>
          </a:p>
          <a:p>
            <a:r>
              <a:rPr lang="en-US" altLang="ko-KR" sz="2000" dirty="0" err="1">
                <a:latin typeface="휴먼모음T" pitchFamily="18" charset="-127"/>
                <a:ea typeface="휴먼모음T" pitchFamily="18" charset="-127"/>
              </a:rPr>
              <a:t>int</a:t>
            </a:r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 </a:t>
            </a:r>
            <a:r>
              <a:rPr lang="en-US" altLang="ko-KR" sz="2000" dirty="0" err="1">
                <a:latin typeface="휴먼모음T" pitchFamily="18" charset="-127"/>
                <a:ea typeface="휴먼모음T" pitchFamily="18" charset="-127"/>
              </a:rPr>
              <a:t>dirPin</a:t>
            </a:r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=3</a:t>
            </a:r>
            <a:r>
              <a:rPr lang="en-US" altLang="ko-KR" sz="2000" dirty="0" smtClean="0">
                <a:latin typeface="휴먼모음T" pitchFamily="18" charset="-127"/>
                <a:ea typeface="휴먼모음T" pitchFamily="18" charset="-127"/>
              </a:rPr>
              <a:t>;</a:t>
            </a:r>
            <a:r>
              <a:rPr lang="ko-KR" altLang="en-US" sz="2000" dirty="0" smtClean="0">
                <a:latin typeface="휴먼모음T" pitchFamily="18" charset="-127"/>
                <a:ea typeface="휴먼모음T" pitchFamily="18" charset="-127"/>
              </a:rPr>
              <a:t> </a:t>
            </a:r>
            <a:endParaRPr lang="ko-KR" altLang="en-US" sz="2000" dirty="0">
              <a:latin typeface="휴먼모음T" pitchFamily="18" charset="-127"/>
              <a:ea typeface="휴먼모음T" pitchFamily="18" charset="-127"/>
            </a:endParaRPr>
          </a:p>
          <a:p>
            <a:r>
              <a:rPr lang="ko-KR" altLang="en-US" sz="2000" dirty="0">
                <a:latin typeface="휴먼모음T" pitchFamily="18" charset="-127"/>
                <a:ea typeface="휴먼모음T" pitchFamily="18" charset="-127"/>
              </a:rPr>
              <a:t> </a:t>
            </a:r>
          </a:p>
          <a:p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void setup()</a:t>
            </a:r>
          </a:p>
          <a:p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{</a:t>
            </a:r>
          </a:p>
          <a:p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 </a:t>
            </a:r>
            <a:r>
              <a:rPr lang="en-US" altLang="ko-KR" sz="2000" dirty="0" err="1">
                <a:latin typeface="휴먼모음T" pitchFamily="18" charset="-127"/>
                <a:ea typeface="휴먼모음T" pitchFamily="18" charset="-127"/>
              </a:rPr>
              <a:t>pinMode</a:t>
            </a:r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en-US" altLang="ko-KR" sz="2000" dirty="0" err="1">
                <a:latin typeface="휴먼모음T" pitchFamily="18" charset="-127"/>
                <a:ea typeface="휴먼모음T" pitchFamily="18" charset="-127"/>
              </a:rPr>
              <a:t>stepPin,OUTPUT</a:t>
            </a:r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);</a:t>
            </a:r>
          </a:p>
          <a:p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 </a:t>
            </a:r>
            <a:r>
              <a:rPr lang="en-US" altLang="ko-KR" sz="2000" dirty="0" err="1" smtClean="0">
                <a:latin typeface="휴먼모음T" pitchFamily="18" charset="-127"/>
                <a:ea typeface="휴먼모음T" pitchFamily="18" charset="-127"/>
              </a:rPr>
              <a:t>pinMode</a:t>
            </a:r>
            <a:r>
              <a:rPr lang="en-US" altLang="ko-KR" sz="2000" dirty="0" smtClean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en-US" altLang="ko-KR" sz="2000" dirty="0" err="1" smtClean="0">
                <a:latin typeface="휴먼모음T" pitchFamily="18" charset="-127"/>
                <a:ea typeface="휴먼모음T" pitchFamily="18" charset="-127"/>
              </a:rPr>
              <a:t>dirPin,OUTPUT</a:t>
            </a:r>
            <a:endParaRPr lang="ko-KR" altLang="en-US" sz="2000" dirty="0">
              <a:latin typeface="휴먼모음T" pitchFamily="18" charset="-127"/>
              <a:ea typeface="휴먼모음T" pitchFamily="18" charset="-127"/>
            </a:endParaRPr>
          </a:p>
          <a:p>
            <a:r>
              <a:rPr lang="en-US" altLang="ko-KR" sz="2000" dirty="0" smtClean="0">
                <a:latin typeface="휴먼모음T" pitchFamily="18" charset="-127"/>
                <a:ea typeface="휴먼모음T" pitchFamily="18" charset="-127"/>
              </a:rPr>
              <a:t>}</a:t>
            </a:r>
            <a:endParaRPr lang="en-US" altLang="ko-KR" sz="2000" dirty="0">
              <a:latin typeface="휴먼모음T" pitchFamily="18" charset="-127"/>
              <a:ea typeface="휴먼모음T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31540" y="1504216"/>
            <a:ext cx="326884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400" dirty="0" smtClean="0">
                <a:latin typeface="a옛날목욕탕L" pitchFamily="18" charset="-127"/>
                <a:ea typeface="a옛날목욕탕L" pitchFamily="18" charset="-127"/>
              </a:rPr>
              <a:t>[ </a:t>
            </a:r>
            <a:r>
              <a:rPr lang="ko-KR" altLang="en-US" sz="2400" dirty="0" err="1" smtClean="0">
                <a:latin typeface="a옛날목욕탕L" pitchFamily="18" charset="-127"/>
                <a:ea typeface="a옛날목욕탕L" pitchFamily="18" charset="-127"/>
              </a:rPr>
              <a:t>리니어</a:t>
            </a:r>
            <a:r>
              <a:rPr lang="ko-KR" altLang="en-US" sz="2400" dirty="0" smtClean="0">
                <a:latin typeface="a옛날목욕탕L" pitchFamily="18" charset="-127"/>
                <a:ea typeface="a옛날목욕탕L" pitchFamily="18" charset="-127"/>
              </a:rPr>
              <a:t> 레일 모터 가동 코드 </a:t>
            </a:r>
            <a:r>
              <a:rPr lang="en-US" altLang="ko-KR" sz="2400" dirty="0" smtClean="0">
                <a:latin typeface="a옛날목욕탕L" pitchFamily="18" charset="-127"/>
                <a:ea typeface="a옛날목욕탕L" pitchFamily="18" charset="-127"/>
              </a:rPr>
              <a:t>] </a:t>
            </a:r>
            <a:endParaRPr lang="ko-KR" altLang="en-US" sz="2400" dirty="0"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4499992" y="2217637"/>
            <a:ext cx="5395479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void loop()</a:t>
            </a:r>
          </a:p>
          <a:p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{ </a:t>
            </a:r>
          </a:p>
          <a:p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 </a:t>
            </a:r>
            <a:r>
              <a:rPr lang="en-US" altLang="ko-KR" sz="2000" dirty="0" err="1">
                <a:latin typeface="휴먼모음T" pitchFamily="18" charset="-127"/>
                <a:ea typeface="휴먼모음T" pitchFamily="18" charset="-127"/>
              </a:rPr>
              <a:t>digitalWrite</a:t>
            </a:r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en-US" altLang="ko-KR" sz="2000" dirty="0" err="1">
                <a:latin typeface="휴먼모음T" pitchFamily="18" charset="-127"/>
                <a:ea typeface="휴먼모음T" pitchFamily="18" charset="-127"/>
              </a:rPr>
              <a:t>dirPin,LOW</a:t>
            </a:r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);</a:t>
            </a:r>
          </a:p>
          <a:p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 </a:t>
            </a:r>
            <a:r>
              <a:rPr lang="en-US" altLang="ko-KR" sz="2000" dirty="0" err="1">
                <a:latin typeface="휴먼모음T" pitchFamily="18" charset="-127"/>
                <a:ea typeface="휴먼모음T" pitchFamily="18" charset="-127"/>
              </a:rPr>
              <a:t>digitalWrite</a:t>
            </a:r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en-US" altLang="ko-KR" sz="2000" dirty="0" err="1">
                <a:latin typeface="휴먼모음T" pitchFamily="18" charset="-127"/>
                <a:ea typeface="휴먼모음T" pitchFamily="18" charset="-127"/>
              </a:rPr>
              <a:t>stepPin,HIGH</a:t>
            </a:r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);</a:t>
            </a:r>
          </a:p>
          <a:p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 </a:t>
            </a:r>
            <a:r>
              <a:rPr lang="en-US" altLang="ko-KR" sz="2000" dirty="0" err="1">
                <a:latin typeface="휴먼모음T" pitchFamily="18" charset="-127"/>
                <a:ea typeface="휴먼모음T" pitchFamily="18" charset="-127"/>
              </a:rPr>
              <a:t>digitalWrite</a:t>
            </a:r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en-US" altLang="ko-KR" sz="2000" dirty="0" err="1">
                <a:latin typeface="휴먼모음T" pitchFamily="18" charset="-127"/>
                <a:ea typeface="휴먼모음T" pitchFamily="18" charset="-127"/>
              </a:rPr>
              <a:t>stepPin,LOW</a:t>
            </a:r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); </a:t>
            </a:r>
            <a:endParaRPr lang="en-US" altLang="ko-KR" sz="2000" dirty="0" smtClean="0">
              <a:latin typeface="휴먼모음T" pitchFamily="18" charset="-127"/>
              <a:ea typeface="휴먼모음T" pitchFamily="18" charset="-127"/>
            </a:endParaRPr>
          </a:p>
          <a:p>
            <a:r>
              <a:rPr lang="en-US" altLang="ko-KR" sz="2000" dirty="0" smtClean="0">
                <a:latin typeface="휴먼모음T" pitchFamily="18" charset="-127"/>
                <a:ea typeface="휴먼모음T" pitchFamily="18" charset="-127"/>
              </a:rPr>
              <a:t> delay(10</a:t>
            </a:r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);</a:t>
            </a:r>
          </a:p>
          <a:p>
            <a:endParaRPr lang="en-US" altLang="ko-KR" sz="2000" dirty="0">
              <a:latin typeface="휴먼모음T" pitchFamily="18" charset="-127"/>
              <a:ea typeface="휴먼모음T" pitchFamily="18" charset="-127"/>
            </a:endParaRPr>
          </a:p>
          <a:p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 </a:t>
            </a:r>
            <a:r>
              <a:rPr lang="en-US" altLang="ko-KR" sz="2000" dirty="0" err="1">
                <a:latin typeface="휴먼모음T" pitchFamily="18" charset="-127"/>
                <a:ea typeface="휴먼모음T" pitchFamily="18" charset="-127"/>
              </a:rPr>
              <a:t>digitalWrite</a:t>
            </a:r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en-US" altLang="ko-KR" sz="2000" dirty="0" err="1">
                <a:latin typeface="휴먼모음T" pitchFamily="18" charset="-127"/>
                <a:ea typeface="휴먼모음T" pitchFamily="18" charset="-127"/>
              </a:rPr>
              <a:t>dirPin,HIGH</a:t>
            </a:r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);</a:t>
            </a:r>
          </a:p>
          <a:p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 </a:t>
            </a:r>
            <a:r>
              <a:rPr lang="en-US" altLang="ko-KR" sz="2000" dirty="0" err="1">
                <a:latin typeface="휴먼모음T" pitchFamily="18" charset="-127"/>
                <a:ea typeface="휴먼모음T" pitchFamily="18" charset="-127"/>
              </a:rPr>
              <a:t>digitalWrite</a:t>
            </a:r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en-US" altLang="ko-KR" sz="2000" dirty="0" err="1">
                <a:latin typeface="휴먼모음T" pitchFamily="18" charset="-127"/>
                <a:ea typeface="휴먼모음T" pitchFamily="18" charset="-127"/>
              </a:rPr>
              <a:t>stepPin,HIGH</a:t>
            </a:r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);</a:t>
            </a:r>
          </a:p>
          <a:p>
            <a:r>
              <a:rPr lang="en-US" altLang="ko-KR" sz="2000" dirty="0" err="1">
                <a:latin typeface="휴먼모음T" pitchFamily="18" charset="-127"/>
                <a:ea typeface="휴먼모음T" pitchFamily="18" charset="-127"/>
              </a:rPr>
              <a:t>digitalWrite</a:t>
            </a:r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(</a:t>
            </a:r>
            <a:r>
              <a:rPr lang="en-US" altLang="ko-KR" sz="2000" dirty="0" err="1">
                <a:latin typeface="휴먼모음T" pitchFamily="18" charset="-127"/>
                <a:ea typeface="휴먼모음T" pitchFamily="18" charset="-127"/>
              </a:rPr>
              <a:t>stepPin,LOW</a:t>
            </a:r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); </a:t>
            </a:r>
            <a:endParaRPr lang="en-US" altLang="ko-KR" sz="2000" dirty="0" smtClean="0">
              <a:latin typeface="휴먼모음T" pitchFamily="18" charset="-127"/>
              <a:ea typeface="휴먼모음T" pitchFamily="18" charset="-127"/>
            </a:endParaRPr>
          </a:p>
          <a:p>
            <a:r>
              <a:rPr lang="en-US" altLang="ko-KR" sz="2000" dirty="0" smtClean="0">
                <a:latin typeface="휴먼모음T" pitchFamily="18" charset="-127"/>
                <a:ea typeface="휴먼모음T" pitchFamily="18" charset="-127"/>
              </a:rPr>
              <a:t>delay(10</a:t>
            </a:r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);</a:t>
            </a:r>
          </a:p>
          <a:p>
            <a:endParaRPr lang="en-US" altLang="ko-KR" sz="2000" dirty="0">
              <a:latin typeface="휴먼모음T" pitchFamily="18" charset="-127"/>
              <a:ea typeface="휴먼모음T" pitchFamily="18" charset="-127"/>
            </a:endParaRPr>
          </a:p>
          <a:p>
            <a:endParaRPr lang="en-US" altLang="ko-KR" sz="2000" dirty="0">
              <a:latin typeface="휴먼모음T" pitchFamily="18" charset="-127"/>
              <a:ea typeface="휴먼모음T" pitchFamily="18" charset="-127"/>
            </a:endParaRPr>
          </a:p>
          <a:p>
            <a:r>
              <a:rPr lang="en-US" altLang="ko-KR" sz="2000" dirty="0">
                <a:latin typeface="휴먼모음T" pitchFamily="18" charset="-127"/>
                <a:ea typeface="휴먼모음T" pitchFamily="18" charset="-127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5681458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H</a:t>
            </a:r>
            <a:r>
              <a:rPr lang="en-US" altLang="ko-KR" sz="32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ardware </a:t>
            </a: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– 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 레일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3-2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628721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979712" y="2852936"/>
            <a:ext cx="56886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4.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개발 계획</a:t>
            </a:r>
          </a:p>
        </p:txBody>
      </p:sp>
    </p:spTree>
    <p:extLst>
      <p:ext uri="{BB962C8B-B14F-4D97-AF65-F5344CB8AC3E}">
        <p14:creationId xmlns:p14="http://schemas.microsoft.com/office/powerpoint/2010/main" val="39228996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타원 12">
            <a:extLst>
              <a:ext uri="{FF2B5EF4-FFF2-40B4-BE49-F238E27FC236}">
                <a16:creationId xmlns:a16="http://schemas.microsoft.com/office/drawing/2014/main" xmlns="" id="{6F370ABE-014A-4545-A2C2-7F46941CFA51}"/>
              </a:ext>
            </a:extLst>
          </p:cNvPr>
          <p:cNvSpPr/>
          <p:nvPr/>
        </p:nvSpPr>
        <p:spPr>
          <a:xfrm>
            <a:off x="5584451" y="2780928"/>
            <a:ext cx="2004974" cy="1944216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</a:t>
            </a:r>
            <a:endParaRPr lang="en-US" altLang="ko-KR" sz="2000" b="1" dirty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" name="더하기 기호 1">
            <a:extLst>
              <a:ext uri="{FF2B5EF4-FFF2-40B4-BE49-F238E27FC236}">
                <a16:creationId xmlns:a16="http://schemas.microsoft.com/office/drawing/2014/main" xmlns="" id="{10CD5E4E-8433-4736-9B38-8B2E769ED983}"/>
              </a:ext>
            </a:extLst>
          </p:cNvPr>
          <p:cNvSpPr/>
          <p:nvPr/>
        </p:nvSpPr>
        <p:spPr>
          <a:xfrm>
            <a:off x="4409456" y="3212976"/>
            <a:ext cx="1080120" cy="1080120"/>
          </a:xfrm>
          <a:prstGeom prst="mathPlus">
            <a:avLst/>
          </a:prstGeom>
          <a:solidFill>
            <a:srgbClr val="FFC000"/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직사각형 25">
            <a:extLst>
              <a:ext uri="{FF2B5EF4-FFF2-40B4-BE49-F238E27FC236}">
                <a16:creationId xmlns:a16="http://schemas.microsoft.com/office/drawing/2014/main" xmlns="" id="{2AD26839-9429-4FA7-9EBF-D8511BE30729}"/>
              </a:ext>
            </a:extLst>
          </p:cNvPr>
          <p:cNvSpPr/>
          <p:nvPr/>
        </p:nvSpPr>
        <p:spPr>
          <a:xfrm>
            <a:off x="786189" y="1674007"/>
            <a:ext cx="3528392" cy="4509120"/>
          </a:xfrm>
          <a:prstGeom prst="rect">
            <a:avLst/>
          </a:prstGeom>
          <a:solidFill>
            <a:srgbClr val="D8D3D9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27" name="직사각형 26">
            <a:extLst>
              <a:ext uri="{FF2B5EF4-FFF2-40B4-BE49-F238E27FC236}">
                <a16:creationId xmlns:a16="http://schemas.microsoft.com/office/drawing/2014/main" xmlns="" id="{166FEF3E-134C-422D-A714-2C95A0406E0F}"/>
              </a:ext>
            </a:extLst>
          </p:cNvPr>
          <p:cNvSpPr/>
          <p:nvPr/>
        </p:nvSpPr>
        <p:spPr>
          <a:xfrm>
            <a:off x="-252536" y="1844824"/>
            <a:ext cx="9505056" cy="4680520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600000"/>
            </a:lightRig>
          </a:scene3d>
        </p:spPr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xmlns="" id="{55CC932A-40C7-4C23-B65A-E57D930BCA01}"/>
              </a:ext>
            </a:extLst>
          </p:cNvPr>
          <p:cNvSpPr txBox="1"/>
          <p:nvPr/>
        </p:nvSpPr>
        <p:spPr>
          <a:xfrm>
            <a:off x="964832" y="2029110"/>
            <a:ext cx="3240360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디스플레이</a:t>
            </a:r>
            <a:endParaRPr lang="en-US" altLang="ko-KR" sz="20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: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음성안내를 위해</a:t>
            </a: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스마트폰으로 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  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대체</a:t>
            </a: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  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안내는 음성프로그램 구현</a:t>
            </a:r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,     </a:t>
            </a:r>
          </a:p>
          <a:p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  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최초 사용시 선택지원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endParaRPr lang="en-US" altLang="ko-KR" sz="20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점자 </a:t>
            </a:r>
            <a:r>
              <a:rPr lang="ko-KR" altLang="en-US" sz="2000" b="1" dirty="0" err="1"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키패드</a:t>
            </a:r>
            <a:endParaRPr lang="en-US" altLang="ko-KR" sz="20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: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단순 키패드가 아닌 점자 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  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키패드를 별도 설치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endParaRPr lang="en-US" altLang="ko-KR" sz="20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상하 이동식 디스플레이</a:t>
            </a:r>
            <a:endParaRPr lang="en-US" altLang="ko-KR" sz="20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: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높낮이 조절이 필요한 상황을 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  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 레일을 통해 제어</a:t>
            </a:r>
          </a:p>
        </p:txBody>
      </p:sp>
      <p:sp>
        <p:nvSpPr>
          <p:cNvPr id="32" name="평행 사변형 31">
            <a:extLst>
              <a:ext uri="{FF2B5EF4-FFF2-40B4-BE49-F238E27FC236}">
                <a16:creationId xmlns:a16="http://schemas.microsoft.com/office/drawing/2014/main" xmlns="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기술적 추가사항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xmlns="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4-1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7338393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xmlns="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다음주 진행 계획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xmlns="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4-2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xmlns="" id="{FB03663A-F04C-4968-888A-24641EF134E6}"/>
              </a:ext>
            </a:extLst>
          </p:cNvPr>
          <p:cNvSpPr/>
          <p:nvPr/>
        </p:nvSpPr>
        <p:spPr>
          <a:xfrm>
            <a:off x="1187624" y="2109649"/>
            <a:ext cx="6624736" cy="3795226"/>
          </a:xfrm>
          <a:prstGeom prst="rect">
            <a:avLst/>
          </a:prstGeom>
          <a:solidFill>
            <a:srgbClr val="D8D3D9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xmlns="" id="{5D0283BD-3832-4E60-B9A6-D05DA576B11C}"/>
              </a:ext>
            </a:extLst>
          </p:cNvPr>
          <p:cNvSpPr txBox="1"/>
          <p:nvPr/>
        </p:nvSpPr>
        <p:spPr>
          <a:xfrm>
            <a:off x="1585392" y="2348880"/>
            <a:ext cx="6641628" cy="40318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3200" b="1" dirty="0" err="1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리니어</a:t>
            </a:r>
            <a:r>
              <a:rPr lang="ko-KR" altLang="en-US" sz="32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레일 하드웨어 구동</a:t>
            </a:r>
            <a:endParaRPr lang="en-US" altLang="ko-KR" sz="3200" b="1" dirty="0" smtClean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3200" b="1" dirty="0" smtClean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32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인식 원리 구상</a:t>
            </a:r>
            <a:endParaRPr lang="en-US" altLang="ko-KR" sz="3200" b="1" dirty="0" smtClean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altLang="ko-KR" sz="3200" b="1" dirty="0" smtClean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3200" b="1" dirty="0" err="1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 </a:t>
            </a:r>
            <a:endParaRPr lang="en-US" altLang="ko-KR" sz="3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lvl="1"/>
            <a:r>
              <a:rPr lang="en-US" altLang="ko-KR" sz="32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: </a:t>
            </a:r>
            <a:r>
              <a:rPr lang="ko-KR" altLang="en-US" sz="3200" b="1" dirty="0" err="1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키오스크</a:t>
            </a:r>
            <a:r>
              <a:rPr lang="ko-KR" altLang="en-US" sz="32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디스플레이 구현</a:t>
            </a:r>
            <a:endParaRPr lang="en-US" altLang="ko-KR" sz="3200" b="1" dirty="0" smtClean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lvl="1"/>
            <a:endParaRPr lang="en-US" altLang="ko-KR" sz="3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lvl="1"/>
            <a:endParaRPr lang="en-US" altLang="ko-KR" sz="32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2974797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평행 사변형 31">
            <a:extLst>
              <a:ext uri="{FF2B5EF4-FFF2-40B4-BE49-F238E27FC236}">
                <a16:creationId xmlns:a16="http://schemas.microsoft.com/office/drawing/2014/main" xmlns="" id="{2BE2D4EA-FE2A-4E8E-9A06-65084E6B760D}"/>
              </a:ext>
            </a:extLst>
          </p:cNvPr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xmlns="" id="{686BCE92-8345-461A-9BE8-9DE36CA286F2}"/>
              </a:ext>
            </a:extLst>
          </p:cNvPr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전체 개발 일정</a:t>
            </a:r>
          </a:p>
        </p:txBody>
      </p:sp>
      <p:sp>
        <p:nvSpPr>
          <p:cNvPr id="34" name="직사각형 2">
            <a:extLst>
              <a:ext uri="{FF2B5EF4-FFF2-40B4-BE49-F238E27FC236}">
                <a16:creationId xmlns:a16="http://schemas.microsoft.com/office/drawing/2014/main" xmlns="" id="{F0C44093-9D5E-47A3-9003-2D3E05D32FCA}"/>
              </a:ext>
            </a:extLst>
          </p:cNvPr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xmlns="" id="{6A08E953-F7F6-41FD-8FA4-EC3FD132AFA3}"/>
              </a:ext>
            </a:extLst>
          </p:cNvPr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4-3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graphicFrame>
        <p:nvGraphicFramePr>
          <p:cNvPr id="6" name="Group 1290">
            <a:extLst>
              <a:ext uri="{FF2B5EF4-FFF2-40B4-BE49-F238E27FC236}">
                <a16:creationId xmlns:a16="http://schemas.microsoft.com/office/drawing/2014/main" xmlns="" id="{EEFBD3DB-BB27-4E5E-89F2-4B45F3AE223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95769063"/>
              </p:ext>
            </p:extLst>
          </p:nvPr>
        </p:nvGraphicFramePr>
        <p:xfrm>
          <a:off x="766220" y="1852090"/>
          <a:ext cx="7359531" cy="4025182"/>
        </p:xfrm>
        <a:graphic>
          <a:graphicData uri="http://schemas.openxmlformats.org/drawingml/2006/table">
            <a:tbl>
              <a:tblPr/>
              <a:tblGrid>
                <a:gridCol w="2187847">
                  <a:extLst>
                    <a:ext uri="{9D8B030D-6E8A-4147-A177-3AD203B41FA5}">
                      <a16:colId xmlns:a16="http://schemas.microsoft.com/office/drawing/2014/main" xmlns="" val="20000"/>
                    </a:ext>
                  </a:extLst>
                </a:gridCol>
                <a:gridCol w="353875">
                  <a:extLst>
                    <a:ext uri="{9D8B030D-6E8A-4147-A177-3AD203B41FA5}">
                      <a16:colId xmlns:a16="http://schemas.microsoft.com/office/drawing/2014/main" xmlns="" val="20002"/>
                    </a:ext>
                  </a:extLst>
                </a:gridCol>
                <a:gridCol w="344879">
                  <a:extLst>
                    <a:ext uri="{9D8B030D-6E8A-4147-A177-3AD203B41FA5}">
                      <a16:colId xmlns:a16="http://schemas.microsoft.com/office/drawing/2014/main" xmlns="" val="20003"/>
                    </a:ext>
                  </a:extLst>
                </a:gridCol>
                <a:gridCol w="346378">
                  <a:extLst>
                    <a:ext uri="{9D8B030D-6E8A-4147-A177-3AD203B41FA5}">
                      <a16:colId xmlns:a16="http://schemas.microsoft.com/office/drawing/2014/main" xmlns="" val="20004"/>
                    </a:ext>
                  </a:extLst>
                </a:gridCol>
                <a:gridCol w="346379">
                  <a:extLst>
                    <a:ext uri="{9D8B030D-6E8A-4147-A177-3AD203B41FA5}">
                      <a16:colId xmlns:a16="http://schemas.microsoft.com/office/drawing/2014/main" xmlns="" val="20005"/>
                    </a:ext>
                  </a:extLst>
                </a:gridCol>
                <a:gridCol w="346378">
                  <a:extLst>
                    <a:ext uri="{9D8B030D-6E8A-4147-A177-3AD203B41FA5}">
                      <a16:colId xmlns:a16="http://schemas.microsoft.com/office/drawing/2014/main" xmlns="" val="20006"/>
                    </a:ext>
                  </a:extLst>
                </a:gridCol>
                <a:gridCol w="346379">
                  <a:extLst>
                    <a:ext uri="{9D8B030D-6E8A-4147-A177-3AD203B41FA5}">
                      <a16:colId xmlns:a16="http://schemas.microsoft.com/office/drawing/2014/main" xmlns="" val="20007"/>
                    </a:ext>
                  </a:extLst>
                </a:gridCol>
                <a:gridCol w="346378">
                  <a:extLst>
                    <a:ext uri="{9D8B030D-6E8A-4147-A177-3AD203B41FA5}">
                      <a16:colId xmlns:a16="http://schemas.microsoft.com/office/drawing/2014/main" xmlns="" val="20008"/>
                    </a:ext>
                  </a:extLst>
                </a:gridCol>
                <a:gridCol w="346379">
                  <a:extLst>
                    <a:ext uri="{9D8B030D-6E8A-4147-A177-3AD203B41FA5}">
                      <a16:colId xmlns:a16="http://schemas.microsoft.com/office/drawing/2014/main" xmlns="" val="20009"/>
                    </a:ext>
                  </a:extLst>
                </a:gridCol>
                <a:gridCol w="346378">
                  <a:extLst>
                    <a:ext uri="{9D8B030D-6E8A-4147-A177-3AD203B41FA5}">
                      <a16:colId xmlns:a16="http://schemas.microsoft.com/office/drawing/2014/main" xmlns="" val="20010"/>
                    </a:ext>
                  </a:extLst>
                </a:gridCol>
                <a:gridCol w="346379">
                  <a:extLst>
                    <a:ext uri="{9D8B030D-6E8A-4147-A177-3AD203B41FA5}">
                      <a16:colId xmlns:a16="http://schemas.microsoft.com/office/drawing/2014/main" xmlns="" val="20011"/>
                    </a:ext>
                  </a:extLst>
                </a:gridCol>
                <a:gridCol w="346378">
                  <a:extLst>
                    <a:ext uri="{9D8B030D-6E8A-4147-A177-3AD203B41FA5}">
                      <a16:colId xmlns:a16="http://schemas.microsoft.com/office/drawing/2014/main" xmlns="" val="20012"/>
                    </a:ext>
                  </a:extLst>
                </a:gridCol>
                <a:gridCol w="346379">
                  <a:extLst>
                    <a:ext uri="{9D8B030D-6E8A-4147-A177-3AD203B41FA5}">
                      <a16:colId xmlns:a16="http://schemas.microsoft.com/office/drawing/2014/main" xmlns="" val="20013"/>
                    </a:ext>
                  </a:extLst>
                </a:gridCol>
                <a:gridCol w="346378">
                  <a:extLst>
                    <a:ext uri="{9D8B030D-6E8A-4147-A177-3AD203B41FA5}">
                      <a16:colId xmlns:a16="http://schemas.microsoft.com/office/drawing/2014/main" xmlns="" val="20014"/>
                    </a:ext>
                  </a:extLst>
                </a:gridCol>
                <a:gridCol w="344879">
                  <a:extLst>
                    <a:ext uri="{9D8B030D-6E8A-4147-A177-3AD203B41FA5}">
                      <a16:colId xmlns:a16="http://schemas.microsoft.com/office/drawing/2014/main" xmlns="" val="20015"/>
                    </a:ext>
                  </a:extLst>
                </a:gridCol>
                <a:gridCol w="317888">
                  <a:extLst>
                    <a:ext uri="{9D8B030D-6E8A-4147-A177-3AD203B41FA5}">
                      <a16:colId xmlns:a16="http://schemas.microsoft.com/office/drawing/2014/main" xmlns="" val="20016"/>
                    </a:ext>
                  </a:extLst>
                </a:gridCol>
              </a:tblGrid>
              <a:tr h="400050">
                <a:tc rowSpan="2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내  용</a:t>
                      </a:r>
                    </a:p>
                  </a:txBody>
                  <a:tcPr marL="14400" marR="14400" marT="14400" marB="14400" anchor="ctr" anchorCtr="1" horzOverflow="overflow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 gridSpan="15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8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개   발   일   정 </a:t>
                      </a: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000"/>
                  </a:ext>
                </a:extLst>
              </a:tr>
              <a:tr h="53498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</a:t>
                      </a:r>
                    </a:p>
                  </a:txBody>
                  <a:tcPr marL="14400" marR="14400" marT="14400" marB="14400" anchor="ctr" anchorCtr="1" horzOverflow="overflow"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2</a:t>
                      </a: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3</a:t>
                      </a: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4</a:t>
                      </a: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5</a:t>
                      </a: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6</a:t>
                      </a: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7</a:t>
                      </a: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8</a:t>
                      </a: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9</a:t>
                      </a: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10</a:t>
                      </a: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11</a:t>
                      </a: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12</a:t>
                      </a: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13</a:t>
                      </a: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14</a:t>
                      </a: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500" b="1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15</a:t>
                      </a: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xmlns="" val="10002"/>
                  </a:ext>
                </a:extLst>
              </a:tr>
              <a:tr h="165696"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주제선정 및</a:t>
                      </a:r>
                    </a:p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기초 자료 수집</a:t>
                      </a:r>
                    </a:p>
                  </a:txBody>
                  <a:tcPr marL="14400" marR="14400" marT="14400" marB="14400" anchor="ctr" anchorCtr="1" horzOverflow="overflow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3"/>
                  </a:ext>
                </a:extLst>
              </a:tr>
              <a:tr h="3313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바탕" pitchFamily="18" charset="-127"/>
                        <a:ea typeface="굴림" pitchFamily="50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바탕" pitchFamily="18" charset="-127"/>
                        <a:ea typeface="굴림" pitchFamily="50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173912909"/>
                  </a:ext>
                </a:extLst>
              </a:tr>
              <a:tr h="1656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15403296"/>
                  </a:ext>
                </a:extLst>
              </a:tr>
              <a:tr h="165696"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하드웨어 구축</a:t>
                      </a:r>
                    </a:p>
                  </a:txBody>
                  <a:tcPr marL="14400" marR="14400" marT="14400" marB="14400" anchor="ctr" anchorCtr="1" horzOverflow="overflow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6"/>
                  </a:ext>
                </a:extLst>
              </a:tr>
              <a:tr h="331392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바탕" pitchFamily="18" charset="-127"/>
                        <a:ea typeface="굴림" pitchFamily="50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바탕" pitchFamily="18" charset="-127"/>
                        <a:ea typeface="굴림" pitchFamily="50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822306471"/>
                  </a:ext>
                </a:extLst>
              </a:tr>
              <a:tr h="165696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89672664"/>
                  </a:ext>
                </a:extLst>
              </a:tr>
              <a:tr h="155790"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 </a:t>
                      </a:r>
                      <a:r>
                        <a:rPr kumimoji="0" lang="ko-KR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소프트웨어 개발</a:t>
                      </a:r>
                      <a:endParaRPr kumimoji="0" lang="en-US" altLang="ko-KR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09"/>
                  </a:ext>
                </a:extLst>
              </a:tr>
              <a:tr h="31158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5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바탕" pitchFamily="18" charset="-127"/>
                        <a:ea typeface="굴림" pitchFamily="50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바탕" pitchFamily="18" charset="-127"/>
                        <a:ea typeface="굴림" pitchFamily="50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바탕" pitchFamily="18" charset="-127"/>
                        <a:ea typeface="굴림" pitchFamily="50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바탕" pitchFamily="18" charset="-127"/>
                        <a:ea typeface="굴림" pitchFamily="50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153348056"/>
                  </a:ext>
                </a:extLst>
              </a:tr>
              <a:tr h="15579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093179847"/>
                  </a:ext>
                </a:extLst>
              </a:tr>
              <a:tr h="132954"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ko-K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 </a:t>
                      </a:r>
                      <a:r>
                        <a:rPr kumimoji="0" lang="ko-KR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구현 및 테스트</a:t>
                      </a:r>
                    </a:p>
                  </a:txBody>
                  <a:tcPr marL="14400" marR="14400" marT="14400" marB="14400" anchor="ctr" anchorCtr="1" horzOverflow="overflow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12"/>
                  </a:ext>
                </a:extLst>
              </a:tr>
              <a:tr h="265908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7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바탕" pitchFamily="18" charset="-127"/>
                        <a:ea typeface="굴림" pitchFamily="50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바탕" pitchFamily="18" charset="-127"/>
                        <a:ea typeface="굴림" pitchFamily="50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바탕" pitchFamily="18" charset="-127"/>
                        <a:ea typeface="굴림" pitchFamily="50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바탕" pitchFamily="18" charset="-127"/>
                        <a:ea typeface="굴림" pitchFamily="50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바탕" pitchFamily="18" charset="-127"/>
                        <a:ea typeface="굴림" pitchFamily="50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바탕" pitchFamily="18" charset="-127"/>
                        <a:ea typeface="굴림" pitchFamily="50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3867689490"/>
                  </a:ext>
                </a:extLst>
              </a:tr>
              <a:tr h="132954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2832210719"/>
                  </a:ext>
                </a:extLst>
              </a:tr>
              <a:tr h="152400"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보고서 작성 및 </a:t>
                      </a:r>
                      <a:endParaRPr kumimoji="0" lang="en-US" altLang="ko-KR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옛날목욕탕L" panose="02020600000000000000" pitchFamily="18" charset="-127"/>
                          <a:ea typeface="a옛날목욕탕L" panose="02020600000000000000" pitchFamily="18" charset="-127"/>
                        </a:rPr>
                        <a:t>결과 발표</a:t>
                      </a:r>
                    </a:p>
                  </a:txBody>
                  <a:tcPr marL="14400" marR="14400" marT="14400" marB="14400" anchor="ctr" anchorCtr="1" horzOverflow="overflow">
                    <a:lnL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bg2"/>
                    </a:solidFill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0018"/>
                  </a:ext>
                </a:extLst>
              </a:tr>
              <a:tr h="3048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chemeClr val="tx2">
                        <a:lumMod val="50000"/>
                      </a:schemeClr>
                    </a:solidFill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바탕" pitchFamily="18" charset="-127"/>
                        <a:ea typeface="굴림" pitchFamily="50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hMerge="1"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바탕" pitchFamily="18" charset="-127"/>
                        <a:ea typeface="굴림" pitchFamily="50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1693658068"/>
                  </a:ext>
                </a:extLst>
              </a:tr>
              <a:tr h="152400"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pPr latinLnBrk="1"/>
                      <a:endParaRPr lang="ko-KR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base" latinLnBrk="1" hangingPunct="1">
                        <a:lnSpc>
                          <a:spcPct val="16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endParaRPr kumimoji="0" lang="ko-KR" altLang="en-US" sz="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옛날목욕탕L" panose="02020600000000000000" pitchFamily="18" charset="-127"/>
                        <a:ea typeface="a옛날목욕탕L" panose="02020600000000000000" pitchFamily="18" charset="-127"/>
                      </a:endParaRPr>
                    </a:p>
                  </a:txBody>
                  <a:tcPr marL="14400" marR="14400" marT="14400" marB="14400" anchor="ctr" anchorCtr="1" horzOverflow="overflow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90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xmlns="" val="90239362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855076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95536" y="2564904"/>
            <a:ext cx="8208912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6"/>
          <p:cNvSpPr txBox="1">
            <a:spLocks/>
          </p:cNvSpPr>
          <p:nvPr/>
        </p:nvSpPr>
        <p:spPr>
          <a:xfrm>
            <a:off x="971600" y="2828836"/>
            <a:ext cx="715327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4572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600" b="1" dirty="0">
                <a:ln w="635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000000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Q &amp; A</a:t>
            </a:r>
            <a:endParaRPr lang="ko-KR" altLang="en-US" sz="6600" b="1" cap="none" dirty="0">
              <a:ln w="635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  <a:solidFill>
                <a:srgbClr val="FFFFF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10368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395536" y="2564904"/>
            <a:ext cx="8208912" cy="172819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6"/>
          <p:cNvSpPr txBox="1">
            <a:spLocks/>
          </p:cNvSpPr>
          <p:nvPr/>
        </p:nvSpPr>
        <p:spPr>
          <a:xfrm>
            <a:off x="971600" y="2828836"/>
            <a:ext cx="7153275" cy="1107996"/>
          </a:xfrm>
          <a:prstGeom prst="rect">
            <a:avLst/>
          </a:prstGeom>
          <a:noFill/>
        </p:spPr>
        <p:txBody>
          <a:bodyPr vert="horz" wrap="square" lIns="91440" tIns="45720" rIns="91440" bIns="45720" numCol="1" anchor="t">
            <a:spAutoFit/>
          </a:bodyPr>
          <a:lstStyle/>
          <a:p>
            <a:pPr marL="0" indent="0" algn="ctr" defTabSz="457200" eaLnBrk="0" fontAlgn="auto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en-US" altLang="ko-KR" sz="6600" b="1" dirty="0">
                <a:ln w="6350" cap="flat" cmpd="sng">
                  <a:solidFill>
                    <a:schemeClr val="tx1">
                      <a:alpha val="100000"/>
                    </a:schemeClr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rgbClr val="000000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THANK YOU</a:t>
            </a:r>
            <a:endParaRPr lang="ko-KR" altLang="en-US" sz="6600" b="1" cap="none" dirty="0">
              <a:ln w="6350" cap="flat" cmpd="sng">
                <a:solidFill>
                  <a:schemeClr val="tx1">
                    <a:alpha val="100000"/>
                  </a:schemeClr>
                </a:solidFill>
                <a:prstDash val="solid"/>
              </a:ln>
              <a:solidFill>
                <a:srgbClr val="FFFFFF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803405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평행 사변형 13"/>
          <p:cNvSpPr/>
          <p:nvPr/>
        </p:nvSpPr>
        <p:spPr>
          <a:xfrm>
            <a:off x="1601670" y="443280"/>
            <a:ext cx="4356484" cy="864096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6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5" name="직사각형 2"/>
          <p:cNvSpPr/>
          <p:nvPr/>
        </p:nvSpPr>
        <p:spPr>
          <a:xfrm>
            <a:off x="413538" y="443280"/>
            <a:ext cx="1332148" cy="864096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539552" y="498592"/>
            <a:ext cx="11881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36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목차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745686" y="498592"/>
            <a:ext cx="3492388" cy="894003"/>
          </a:xfrm>
          <a:prstGeom prst="rect">
            <a:avLst/>
          </a:prstGeom>
        </p:spPr>
        <p:txBody>
          <a:bodyPr wrap="square">
            <a:normAutofit/>
          </a:bodyPr>
          <a:lstStyle/>
          <a:p>
            <a:pPr algn="ctr">
              <a:defRPr lang="ko-KR" altLang="en-US"/>
            </a:pPr>
            <a:r>
              <a:rPr lang="ko-KR" altLang="en-US" sz="36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스마트 키오스크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xmlns="" id="{99DFBFC3-285B-414C-8BCE-AC8D9D0E97DE}"/>
              </a:ext>
            </a:extLst>
          </p:cNvPr>
          <p:cNvSpPr txBox="1"/>
          <p:nvPr/>
        </p:nvSpPr>
        <p:spPr>
          <a:xfrm>
            <a:off x="1835696" y="1844824"/>
            <a:ext cx="5487706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개발 환경</a:t>
            </a:r>
            <a:endParaRPr lang="en-US" altLang="ko-KR" sz="36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재료 구매 목록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 </a:t>
            </a:r>
            <a:endParaRPr lang="en-US" altLang="ko-KR" sz="36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lnSpc>
                <a:spcPct val="150000"/>
              </a:lnSpc>
              <a:buAutoNum type="arabicPeriod"/>
            </a:pP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진행 상황</a:t>
            </a:r>
            <a:endParaRPr lang="en-US" altLang="ko-KR" sz="28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4. </a:t>
            </a:r>
            <a:r>
              <a:rPr lang="ko-KR" altLang="en-US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개발 계획</a:t>
            </a:r>
            <a:endParaRPr lang="en-US" altLang="ko-KR" sz="36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6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5. Q &amp; A</a:t>
            </a:r>
          </a:p>
        </p:txBody>
      </p:sp>
    </p:spTree>
    <p:extLst>
      <p:ext uri="{BB962C8B-B14F-4D97-AF65-F5344CB8AC3E}">
        <p14:creationId xmlns:p14="http://schemas.microsoft.com/office/powerpoint/2010/main" val="28975027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2429762" y="2852936"/>
            <a:ext cx="4212468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1.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개발 환경</a:t>
            </a:r>
          </a:p>
        </p:txBody>
      </p:sp>
    </p:spTree>
    <p:extLst>
      <p:ext uri="{BB962C8B-B14F-4D97-AF65-F5344CB8AC3E}">
        <p14:creationId xmlns:p14="http://schemas.microsoft.com/office/powerpoint/2010/main" val="29970538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252536" y="1844824"/>
            <a:ext cx="9505056" cy="4680520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600000"/>
            </a:lightRig>
          </a:scene3d>
        </p:spPr>
      </p:sp>
      <p:sp>
        <p:nvSpPr>
          <p:cNvPr id="3" name="평행 사변형 2"/>
          <p:cNvSpPr/>
          <p:nvPr/>
        </p:nvSpPr>
        <p:spPr>
          <a:xfrm>
            <a:off x="1547664" y="392490"/>
            <a:ext cx="7056784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015716" y="511857"/>
            <a:ext cx="6588732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4000" b="1" dirty="0" smtClean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Development Environment</a:t>
            </a:r>
            <a:endParaRPr lang="ko-KR" altLang="en-US" sz="40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5" name="직사각형 2"/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5536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6404" y="2564904"/>
            <a:ext cx="3883578" cy="2304256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4875" y="2564904"/>
            <a:ext cx="3546698" cy="2351615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1476575" y="4994012"/>
            <a:ext cx="198323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a옛날목욕탕L" pitchFamily="18" charset="-127"/>
                <a:ea typeface="a옛날목욕탕L" pitchFamily="18" charset="-127"/>
              </a:rPr>
              <a:t>Software</a:t>
            </a:r>
            <a:endParaRPr lang="ko-KR" altLang="en-US" sz="2800" b="1" dirty="0">
              <a:latin typeface="a옛날목욕탕L" pitchFamily="18" charset="-127"/>
              <a:ea typeface="a옛날목욕탕L" pitchFamily="18" charset="-127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724128" y="5015213"/>
            <a:ext cx="201369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2800" b="1" dirty="0">
                <a:latin typeface="a옛날목욕탕L" pitchFamily="18" charset="-127"/>
                <a:ea typeface="a옛날목욕탕L" pitchFamily="18" charset="-127"/>
              </a:rPr>
              <a:t>Hardware</a:t>
            </a:r>
            <a:endParaRPr lang="ko-KR" altLang="en-US" sz="2800" b="1" dirty="0">
              <a:latin typeface="a옛날목욕탕L" pitchFamily="18" charset="-127"/>
              <a:ea typeface="a옛날목욕탕L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376549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691680" y="2852936"/>
            <a:ext cx="5454606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2.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재료 구매 목록</a:t>
            </a:r>
          </a:p>
        </p:txBody>
      </p:sp>
    </p:spTree>
    <p:extLst>
      <p:ext uri="{BB962C8B-B14F-4D97-AF65-F5344CB8AC3E}">
        <p14:creationId xmlns:p14="http://schemas.microsoft.com/office/powerpoint/2010/main" val="41429697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-252536" y="1844824"/>
            <a:ext cx="9505056" cy="4680520"/>
          </a:xfrm>
          <a:prstGeom prst="rect">
            <a:avLst/>
          </a:prstGeom>
          <a:noFill/>
          <a:scene3d>
            <a:camera prst="orthographicFront"/>
            <a:lightRig rig="threePt" dir="t">
              <a:rot lat="0" lon="0" rev="600000"/>
            </a:lightRig>
          </a:scene3d>
        </p:spPr>
      </p:sp>
      <p:sp>
        <p:nvSpPr>
          <p:cNvPr id="3" name="평행 사변형 2"/>
          <p:cNvSpPr/>
          <p:nvPr/>
        </p:nvSpPr>
        <p:spPr>
          <a:xfrm>
            <a:off x="1547664" y="392490"/>
            <a:ext cx="4968552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2231740" y="511857"/>
            <a:ext cx="4356484" cy="7078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ko-KR" altLang="en-US" sz="40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재료 구매 목록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359532" y="392490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95536" y="571456"/>
            <a:ext cx="18002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 2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9592" y="1444263"/>
            <a:ext cx="7479060" cy="52250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25272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말풍선: 사각형 15"/>
          <p:cNvSpPr/>
          <p:nvPr/>
        </p:nvSpPr>
        <p:spPr>
          <a:xfrm>
            <a:off x="503548" y="2492896"/>
            <a:ext cx="8064896" cy="1800200"/>
          </a:xfrm>
          <a:prstGeom prst="wedgeRectCallout">
            <a:avLst>
              <a:gd name="adj1" fmla="val 35529"/>
              <a:gd name="adj2" fmla="val 8727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12" name="TextBox 6"/>
          <p:cNvSpPr txBox="1"/>
          <p:nvPr/>
        </p:nvSpPr>
        <p:spPr>
          <a:xfrm>
            <a:off x="1979712" y="2852936"/>
            <a:ext cx="5688632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 lang="ko-KR" altLang="en-US"/>
            </a:pP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en-US" altLang="ko-KR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3. </a:t>
            </a:r>
            <a:r>
              <a:rPr lang="ko-KR" altLang="en-US" sz="54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rgbClr val="FFFFFF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진행 상황</a:t>
            </a:r>
          </a:p>
        </p:txBody>
      </p:sp>
    </p:spTree>
    <p:extLst>
      <p:ext uri="{BB962C8B-B14F-4D97-AF65-F5344CB8AC3E}">
        <p14:creationId xmlns:p14="http://schemas.microsoft.com/office/powerpoint/2010/main" val="2033340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Software – </a:t>
            </a: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3-1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4E43F1CF-B1C7-44E6-929B-F2B98783EC6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40000" y="2472573"/>
            <a:ext cx="4872737" cy="282863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xmlns="" id="{FB03663A-F04C-4968-888A-24641EF134E6}"/>
              </a:ext>
            </a:extLst>
          </p:cNvPr>
          <p:cNvSpPr/>
          <p:nvPr/>
        </p:nvSpPr>
        <p:spPr>
          <a:xfrm>
            <a:off x="5411592" y="1772816"/>
            <a:ext cx="3384376" cy="4464497"/>
          </a:xfrm>
          <a:prstGeom prst="rect">
            <a:avLst/>
          </a:prstGeom>
          <a:solidFill>
            <a:srgbClr val="D8D3D9"/>
          </a:solidFill>
          <a:ln>
            <a:solidFill>
              <a:schemeClr val="accent6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xmlns="" id="{5D0283BD-3832-4E60-B9A6-D05DA576B11C}"/>
              </a:ext>
            </a:extLst>
          </p:cNvPr>
          <p:cNvSpPr txBox="1"/>
          <p:nvPr/>
        </p:nvSpPr>
        <p:spPr>
          <a:xfrm>
            <a:off x="5436096" y="2420889"/>
            <a:ext cx="324036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음성안내</a:t>
            </a:r>
            <a:endParaRPr lang="en-US" altLang="ko-KR" sz="20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: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화면버튼 뿐 아니라 안내 음성에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   따라 키패드를 통해 사용가능 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endParaRPr lang="en-US" altLang="ko-KR" sz="20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높낮이 조절</a:t>
            </a:r>
            <a:endParaRPr lang="en-US" altLang="ko-KR" sz="20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: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화면버튼 뿐 아니라 안내 음성에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000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 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따라 </a:t>
            </a:r>
            <a:r>
              <a:rPr lang="ko-KR" altLang="en-US" sz="1600" b="1" dirty="0" err="1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키패드를</a:t>
            </a:r>
            <a:r>
              <a:rPr lang="ko-KR" altLang="en-US" sz="1600" b="1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통해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사용가능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endParaRPr lang="en-US" altLang="ko-KR" sz="20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ko-KR" altLang="en-US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다음 화면</a:t>
            </a:r>
            <a:endParaRPr lang="en-US" altLang="ko-KR" sz="20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20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: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안내 및 높낮이 조절이 기능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r>
              <a:rPr lang="en-US" altLang="ko-KR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     </a:t>
            </a:r>
            <a:r>
              <a:rPr lang="ko-KR" altLang="en-US" sz="1600" b="1" dirty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이 필요치 않은 경우 선택</a:t>
            </a:r>
            <a:endParaRPr lang="en-US" altLang="ko-KR" sz="1600" b="1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xmlns="" id="{5D0283BD-3832-4E60-B9A6-D05DA576B11C}"/>
              </a:ext>
            </a:extLst>
          </p:cNvPr>
          <p:cNvSpPr txBox="1"/>
          <p:nvPr/>
        </p:nvSpPr>
        <p:spPr>
          <a:xfrm>
            <a:off x="452008" y="1551484"/>
            <a:ext cx="324036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600" dirty="0" err="1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Balsamiq</a:t>
            </a:r>
            <a:r>
              <a:rPr lang="en-US" altLang="ko-KR" sz="16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 Mockups</a:t>
            </a:r>
            <a:r>
              <a:rPr lang="ko-KR" altLang="en-US" sz="16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을 이용한 </a:t>
            </a:r>
            <a:endParaRPr lang="en-US" altLang="ko-KR" sz="1600" dirty="0" smtClean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1600" dirty="0" smtClean="0">
                <a:latin typeface="a옛날목욕탕L" panose="02020600000000000000" pitchFamily="18" charset="-127"/>
                <a:ea typeface="a옛날목욕탕L" panose="02020600000000000000" pitchFamily="18" charset="-127"/>
              </a:rPr>
              <a:t>디스플레이 구성 예시</a:t>
            </a:r>
            <a:endParaRPr lang="en-US" altLang="ko-KR" sz="1600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700295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평행 사변형 2"/>
          <p:cNvSpPr/>
          <p:nvPr/>
        </p:nvSpPr>
        <p:spPr>
          <a:xfrm>
            <a:off x="1619672" y="404664"/>
            <a:ext cx="6984776" cy="948278"/>
          </a:xfrm>
          <a:prstGeom prst="parallelogram">
            <a:avLst>
              <a:gd name="adj" fmla="val 28061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1943708" y="524031"/>
            <a:ext cx="6372708" cy="5847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 lang="ko-KR" altLang="en-US"/>
            </a:pPr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Software – </a:t>
            </a:r>
            <a:r>
              <a:rPr lang="ko-KR" altLang="en-US" sz="3200" b="1" dirty="0" err="1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안드로이드</a:t>
            </a:r>
            <a:r>
              <a:rPr lang="ko-KR" altLang="en-US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 스튜디오</a:t>
            </a:r>
          </a:p>
        </p:txBody>
      </p:sp>
      <p:sp>
        <p:nvSpPr>
          <p:cNvPr id="5" name="직사각형 2"/>
          <p:cNvSpPr/>
          <p:nvPr/>
        </p:nvSpPr>
        <p:spPr>
          <a:xfrm>
            <a:off x="431540" y="404664"/>
            <a:ext cx="1332148" cy="948278"/>
          </a:xfrm>
          <a:custGeom>
            <a:avLst/>
            <a:gdLst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5262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02386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02386 w 526211"/>
              <a:gd name="connsiteY2" fmla="*/ 35188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80461"/>
              <a:gd name="connsiteX1" fmla="*/ 526211 w 526211"/>
              <a:gd name="connsiteY1" fmla="*/ 0 h 380461"/>
              <a:gd name="connsiteX2" fmla="*/ 450011 w 526211"/>
              <a:gd name="connsiteY2" fmla="*/ 380461 h 380461"/>
              <a:gd name="connsiteX3" fmla="*/ 0 w 526211"/>
              <a:gd name="connsiteY3" fmla="*/ 370936 h 380461"/>
              <a:gd name="connsiteX4" fmla="*/ 0 w 526211"/>
              <a:gd name="connsiteY4" fmla="*/ 0 h 380461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4236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61411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26211"/>
              <a:gd name="connsiteY0" fmla="*/ 0 h 370936"/>
              <a:gd name="connsiteX1" fmla="*/ 526211 w 526211"/>
              <a:gd name="connsiteY1" fmla="*/ 0 h 370936"/>
              <a:gd name="connsiteX2" fmla="*/ 450011 w 526211"/>
              <a:gd name="connsiteY2" fmla="*/ 370936 h 370936"/>
              <a:gd name="connsiteX3" fmla="*/ 0 w 526211"/>
              <a:gd name="connsiteY3" fmla="*/ 370936 h 370936"/>
              <a:gd name="connsiteX4" fmla="*/ 0 w 526211"/>
              <a:gd name="connsiteY4" fmla="*/ 0 h 370936"/>
              <a:gd name="connsiteX0" fmla="*/ 0 w 583361"/>
              <a:gd name="connsiteY0" fmla="*/ 9525 h 380461"/>
              <a:gd name="connsiteX1" fmla="*/ 583361 w 583361"/>
              <a:gd name="connsiteY1" fmla="*/ 0 h 380461"/>
              <a:gd name="connsiteX2" fmla="*/ 450011 w 583361"/>
              <a:gd name="connsiteY2" fmla="*/ 380461 h 380461"/>
              <a:gd name="connsiteX3" fmla="*/ 0 w 583361"/>
              <a:gd name="connsiteY3" fmla="*/ 380461 h 380461"/>
              <a:gd name="connsiteX4" fmla="*/ 0 w 583361"/>
              <a:gd name="connsiteY4" fmla="*/ 9525 h 380461"/>
              <a:gd name="connsiteX0" fmla="*/ 0 w 611936"/>
              <a:gd name="connsiteY0" fmla="*/ 0 h 370936"/>
              <a:gd name="connsiteX1" fmla="*/ 611936 w 611936"/>
              <a:gd name="connsiteY1" fmla="*/ 9525 h 370936"/>
              <a:gd name="connsiteX2" fmla="*/ 450011 w 611936"/>
              <a:gd name="connsiteY2" fmla="*/ 370936 h 370936"/>
              <a:gd name="connsiteX3" fmla="*/ 0 w 611936"/>
              <a:gd name="connsiteY3" fmla="*/ 370936 h 370936"/>
              <a:gd name="connsiteX4" fmla="*/ 0 w 611936"/>
              <a:gd name="connsiteY4" fmla="*/ 0 h 370936"/>
              <a:gd name="connsiteX0" fmla="*/ 0 w 573836"/>
              <a:gd name="connsiteY0" fmla="*/ 0 h 370936"/>
              <a:gd name="connsiteX1" fmla="*/ 573836 w 573836"/>
              <a:gd name="connsiteY1" fmla="*/ 0 h 370936"/>
              <a:gd name="connsiteX2" fmla="*/ 450011 w 573836"/>
              <a:gd name="connsiteY2" fmla="*/ 370936 h 370936"/>
              <a:gd name="connsiteX3" fmla="*/ 0 w 573836"/>
              <a:gd name="connsiteY3" fmla="*/ 370936 h 370936"/>
              <a:gd name="connsiteX4" fmla="*/ 0 w 573836"/>
              <a:gd name="connsiteY4" fmla="*/ 0 h 370936"/>
              <a:gd name="connsiteX0" fmla="*/ 0 w 564311"/>
              <a:gd name="connsiteY0" fmla="*/ 0 h 370936"/>
              <a:gd name="connsiteX1" fmla="*/ 564311 w 564311"/>
              <a:gd name="connsiteY1" fmla="*/ 0 h 370936"/>
              <a:gd name="connsiteX2" fmla="*/ 450011 w 564311"/>
              <a:gd name="connsiteY2" fmla="*/ 370936 h 370936"/>
              <a:gd name="connsiteX3" fmla="*/ 0 w 564311"/>
              <a:gd name="connsiteY3" fmla="*/ 370936 h 370936"/>
              <a:gd name="connsiteX4" fmla="*/ 0 w 564311"/>
              <a:gd name="connsiteY4" fmla="*/ 0 h 3709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64311" h="370936">
                <a:moveTo>
                  <a:pt x="0" y="0"/>
                </a:moveTo>
                <a:lnTo>
                  <a:pt x="564311" y="0"/>
                </a:lnTo>
                <a:lnTo>
                  <a:pt x="450011" y="370936"/>
                </a:lnTo>
                <a:lnTo>
                  <a:pt x="0" y="370936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3200" b="1" dirty="0">
              <a:ln>
                <a:solidFill>
                  <a:schemeClr val="tx1"/>
                </a:solidFill>
              </a:ln>
              <a:solidFill>
                <a:schemeClr val="bg1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39552" y="583630"/>
            <a:ext cx="129614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 b="1" dirty="0">
                <a:ln w="6600">
                  <a:solidFill>
                    <a:schemeClr val="tx1"/>
                  </a:solidFill>
                  <a:prstDash val="solid"/>
                </a:ln>
                <a:solidFill>
                  <a:schemeClr val="bg1"/>
                </a:solidFill>
                <a:effectLst>
                  <a:outerShdw dist="38100" dir="2700000" algn="tl" rotWithShape="0">
                    <a:schemeClr val="tx1"/>
                  </a:outerShdw>
                </a:effectLst>
                <a:latin typeface="a옛날목욕탕L" panose="02020600000000000000" pitchFamily="18" charset="-127"/>
                <a:ea typeface="a옛날목욕탕L" panose="02020600000000000000" pitchFamily="18" charset="-127"/>
              </a:rPr>
              <a:t>3-1</a:t>
            </a:r>
            <a:endParaRPr lang="ko-KR" altLang="en-US" sz="3200" b="1" dirty="0">
              <a:ln w="6600">
                <a:solidFill>
                  <a:schemeClr val="tx1"/>
                </a:solidFill>
                <a:prstDash val="solid"/>
              </a:ln>
              <a:solidFill>
                <a:schemeClr val="bg1"/>
              </a:solidFill>
              <a:effectLst>
                <a:outerShdw dist="38100" dir="2700000" algn="tl" rotWithShape="0">
                  <a:schemeClr val="tx1"/>
                </a:outerShdw>
              </a:effectLst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xmlns="" id="{D53C6DB3-1A54-47AB-BF8D-B847EAC539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552" y="1553620"/>
            <a:ext cx="4201283" cy="2475756"/>
          </a:xfrm>
          <a:prstGeom prst="rect">
            <a:avLst/>
          </a:prstGeom>
        </p:spPr>
      </p:pic>
      <p:sp>
        <p:nvSpPr>
          <p:cNvPr id="7" name="타원 6">
            <a:extLst>
              <a:ext uri="{FF2B5EF4-FFF2-40B4-BE49-F238E27FC236}">
                <a16:creationId xmlns:a16="http://schemas.microsoft.com/office/drawing/2014/main" xmlns="" id="{5005EA03-F14A-4A92-AEB4-C7B745559BB8}"/>
              </a:ext>
            </a:extLst>
          </p:cNvPr>
          <p:cNvSpPr/>
          <p:nvPr/>
        </p:nvSpPr>
        <p:spPr>
          <a:xfrm>
            <a:off x="5436096" y="1953300"/>
            <a:ext cx="2376264" cy="4152152"/>
          </a:xfrm>
          <a:prstGeom prst="ellipse">
            <a:avLst/>
          </a:prstGeom>
          <a:solidFill>
            <a:schemeClr val="accent6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일반 사용자와</a:t>
            </a:r>
            <a:endParaRPr lang="en-US" altLang="ko-KR" sz="2000" b="1" dirty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음성 서비스 </a:t>
            </a:r>
            <a:endParaRPr lang="en-US" altLang="ko-KR" sz="2000" b="1" dirty="0" smtClean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 smtClean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사용자의 </a:t>
            </a:r>
            <a:endParaRPr lang="en-US" altLang="ko-KR" sz="2000" b="1" dirty="0" smtClean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 err="1" smtClean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키오스크</a:t>
            </a:r>
            <a:r>
              <a:rPr lang="ko-KR" altLang="en-US" sz="2000" b="1" dirty="0" smtClean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 </a:t>
            </a:r>
            <a:r>
              <a:rPr lang="ko-KR" altLang="en-US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화면</a:t>
            </a:r>
            <a:endParaRPr lang="en-US" altLang="ko-KR" sz="2000" b="1" dirty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  <a:p>
            <a:pPr algn="ctr"/>
            <a:r>
              <a:rPr lang="ko-KR" altLang="en-US" sz="2000" b="1" dirty="0">
                <a:solidFill>
                  <a:sysClr val="windowText" lastClr="000000"/>
                </a:solidFill>
                <a:latin typeface="a옛날목욕탕L" panose="02020600000000000000" pitchFamily="18" charset="-127"/>
                <a:ea typeface="a옛날목욕탕L" panose="02020600000000000000" pitchFamily="18" charset="-127"/>
              </a:rPr>
              <a:t>동일</a:t>
            </a:r>
            <a:endParaRPr lang="en-US" altLang="ko-KR" sz="2000" b="1" dirty="0">
              <a:solidFill>
                <a:sysClr val="windowText" lastClr="000000"/>
              </a:solidFill>
              <a:latin typeface="a옛날목욕탕L" panose="02020600000000000000" pitchFamily="18" charset="-127"/>
              <a:ea typeface="a옛날목욕탕L" panose="02020600000000000000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xmlns="" id="{A6512474-77A0-4C59-8DEB-A5ABC822FA6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9552" y="4029376"/>
            <a:ext cx="4201284" cy="24684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79869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기본">
  <a:themeElements>
    <a:clrScheme name="사용자 지정 3">
      <a:dk1>
        <a:sysClr val="windowText" lastClr="000000"/>
      </a:dk1>
      <a:lt1>
        <a:srgbClr val="F1F3F9"/>
      </a:lt1>
      <a:dk2>
        <a:srgbClr val="242852"/>
      </a:dk2>
      <a:lt2>
        <a:srgbClr val="ACCBF9"/>
      </a:lt2>
      <a:accent1>
        <a:srgbClr val="4A66AC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기본">
      <a:maj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orbel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기본">
      <a:fillStyleLst>
        <a:solidFill>
          <a:schemeClr val="phClr"/>
        </a:solidFill>
        <a:solidFill>
          <a:schemeClr val="phClr">
            <a:tint val="55000"/>
            <a:satMod val="130000"/>
          </a:schemeClr>
        </a:solidFill>
        <a:gradFill rotWithShape="1">
          <a:gsLst>
            <a:gs pos="0">
              <a:schemeClr val="phClr"/>
            </a:gs>
            <a:gs pos="90000">
              <a:schemeClr val="phClr">
                <a:shade val="100000"/>
                <a:satMod val="105000"/>
              </a:schemeClr>
            </a:gs>
            <a:gs pos="100000">
              <a:schemeClr val="phClr">
                <a:shade val="80000"/>
                <a:satMod val="12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53975" cap="flat" cmpd="dbl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"/>
          </a:scene3d>
          <a:sp3d extrusionH="12700" contourW="25400" prstMaterial="flat">
            <a:bevelT w="63500" h="152400" prst="angle"/>
            <a:contourClr>
              <a:schemeClr val="phClr">
                <a:shade val="27000"/>
                <a:satMod val="12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hade val="95000"/>
            <a:satMod val="140000"/>
          </a:schemeClr>
        </a:solidFill>
        <a:solidFill>
          <a:schemeClr val="phClr">
            <a:tint val="90000"/>
            <a:shade val="85000"/>
            <a:satMod val="160000"/>
            <a:lumMod val="110000"/>
          </a:schemeClr>
        </a:soli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xmlns="" name="Basis" id="{5665723A-49BA-4B57-8411-A56F8F207965}" vid="{90E45F77-AEFC-46EF-A7C1-5B338C297B02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220</TotalTime>
  <Words>331</Words>
  <Application>Microsoft Office PowerPoint</Application>
  <PresentationFormat>화면 슬라이드 쇼(4:3)</PresentationFormat>
  <Paragraphs>139</Paragraphs>
  <Slides>17</Slides>
  <Notes>15</Notes>
  <HiddenSlides>0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5" baseType="lpstr">
      <vt:lpstr>굴림</vt:lpstr>
      <vt:lpstr>Arial</vt:lpstr>
      <vt:lpstr>Yoon 윤고딕 520_TT</vt:lpstr>
      <vt:lpstr>휴먼모음T</vt:lpstr>
      <vt:lpstr>맑은 고딕</vt:lpstr>
      <vt:lpstr>Corbel</vt:lpstr>
      <vt:lpstr>a옛날목욕탕L</vt:lpstr>
      <vt:lpstr>기본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7조</dc:creator>
  <cp:lastModifiedBy>이은진</cp:lastModifiedBy>
  <cp:revision>153</cp:revision>
  <dcterms:created xsi:type="dcterms:W3CDTF">2017-05-25T09:40:08Z</dcterms:created>
  <dcterms:modified xsi:type="dcterms:W3CDTF">2019-10-01T02:42:03Z</dcterms:modified>
</cp:coreProperties>
</file>

<file path=docProps/thumbnail.jpeg>
</file>